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25"/>
  </p:notesMasterIdLst>
  <p:sldIdLst>
    <p:sldId id="306" r:id="rId5"/>
    <p:sldId id="307" r:id="rId6"/>
    <p:sldId id="309" r:id="rId7"/>
    <p:sldId id="315" r:id="rId8"/>
    <p:sldId id="310" r:id="rId9"/>
    <p:sldId id="322" r:id="rId10"/>
    <p:sldId id="316" r:id="rId11"/>
    <p:sldId id="317" r:id="rId12"/>
    <p:sldId id="308" r:id="rId13"/>
    <p:sldId id="257" r:id="rId14"/>
    <p:sldId id="275" r:id="rId15"/>
    <p:sldId id="302" r:id="rId16"/>
    <p:sldId id="278" r:id="rId17"/>
    <p:sldId id="274" r:id="rId18"/>
    <p:sldId id="312" r:id="rId19"/>
    <p:sldId id="319" r:id="rId20"/>
    <p:sldId id="321" r:id="rId21"/>
    <p:sldId id="314" r:id="rId22"/>
    <p:sldId id="313" r:id="rId23"/>
    <p:sldId id="320" r:id="rId24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FF99"/>
    <a:srgbClr val="F16122"/>
    <a:srgbClr val="FFFFFF"/>
    <a:srgbClr val="FF997F"/>
    <a:srgbClr val="FFDF7F"/>
    <a:srgbClr val="747474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6A77F-213D-4257-870A-5D589696382B}" v="564" dt="2023-01-17T17:46:33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7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1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s.org/blog/ecosyste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ros.org/Industrial" TargetMode="External"/><Relationship Id="rId13" Type="http://schemas.openxmlformats.org/officeDocument/2006/relationships/hyperlink" Target="https://docs.ros.org/en/foxy/index.html" TargetMode="External"/><Relationship Id="rId18" Type="http://schemas.openxmlformats.org/officeDocument/2006/relationships/hyperlink" Target="https://docs.ros.org/en/foxy/Contact.html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discourse.ros.org/" TargetMode="External"/><Relationship Id="rId12" Type="http://schemas.openxmlformats.org/officeDocument/2006/relationships/hyperlink" Target="https://github.com/ros-industrial/ros_industrial_issues" TargetMode="External"/><Relationship Id="rId17" Type="http://schemas.openxmlformats.org/officeDocument/2006/relationships/hyperlink" Target="https://docs.ros.org/en/foxy/Concepts.html" TargetMode="External"/><Relationship Id="rId2" Type="http://schemas.openxmlformats.org/officeDocument/2006/relationships/image" Target="../media/image30.png"/><Relationship Id="rId16" Type="http://schemas.openxmlformats.org/officeDocument/2006/relationships/hyperlink" Target="https://docs.ros.org/en/foxy/How-To-Guid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ros.org/Support" TargetMode="External"/><Relationship Id="rId11" Type="http://schemas.openxmlformats.org/officeDocument/2006/relationships/hyperlink" Target="https://discourse.ros.org/c/ros-industrial" TargetMode="External"/><Relationship Id="rId5" Type="http://schemas.openxmlformats.org/officeDocument/2006/relationships/hyperlink" Target="https://answers.ros.org/questions/" TargetMode="External"/><Relationship Id="rId15" Type="http://schemas.openxmlformats.org/officeDocument/2006/relationships/hyperlink" Target="https://docs.ros.org/en/foxy/Tutorials.html" TargetMode="External"/><Relationship Id="rId10" Type="http://schemas.openxmlformats.org/officeDocument/2006/relationships/hyperlink" Target="http://wiki.ros.org/Industrial/Tutorials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s://wiki.ros.org/" TargetMode="External"/><Relationship Id="rId9" Type="http://schemas.openxmlformats.org/officeDocument/2006/relationships/hyperlink" Target="http://wiki.ros.org/Industrial/Install" TargetMode="External"/><Relationship Id="rId14" Type="http://schemas.openxmlformats.org/officeDocument/2006/relationships/hyperlink" Target="https://docs.ros.org/en/foxy/Installation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ros.org/Industrial" TargetMode="External"/><Relationship Id="rId3" Type="http://schemas.openxmlformats.org/officeDocument/2006/relationships/image" Target="../media/image36.jpeg"/><Relationship Id="rId7" Type="http://schemas.openxmlformats.org/officeDocument/2006/relationships/hyperlink" Target="https://micro.ros.org/docs/overview/featur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30.png"/><Relationship Id="rId4" Type="http://schemas.openxmlformats.org/officeDocument/2006/relationships/image" Target="../media/image37.png"/><Relationship Id="rId9" Type="http://schemas.openxmlformats.org/officeDocument/2006/relationships/hyperlink" Target="https://www.ros.org/blog/ecosyste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utowarefoundation/autoware/tree/autoware-a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autowarefoundation/autoware/tree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autowarefoundation/autoware.universe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github.com/autowarefoundation/autoware.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autoware-overview/" TargetMode="External"/><Relationship Id="rId5" Type="http://schemas.openxmlformats.org/officeDocument/2006/relationships/hyperlink" Target="https://autoware.org/open-ad-kit/" TargetMode="External"/><Relationship Id="rId4" Type="http://schemas.openxmlformats.org/officeDocument/2006/relationships/hyperlink" Target="https://autoware.org/ecosystem/" TargetMode="External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hyperlink" Target="https://github.com/ApolloAuto/apoll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developer.apollo.auto/index.html" TargetMode="Externa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vidia.com/en-us/self-driving-cars/drive-platform/software/" TargetMode="External"/><Relationship Id="rId13" Type="http://schemas.openxmlformats.org/officeDocument/2006/relationships/hyperlink" Target="https://developer.nvidia.com/drive/drive-ix" TargetMode="External"/><Relationship Id="rId3" Type="http://schemas.openxmlformats.org/officeDocument/2006/relationships/hyperlink" Target="https://www.mathworks.com/products/matlab.html" TargetMode="External"/><Relationship Id="rId7" Type="http://schemas.openxmlformats.org/officeDocument/2006/relationships/hyperlink" Target="https://www.mathworks.com/products/roadrunner.html" TargetMode="External"/><Relationship Id="rId12" Type="http://schemas.openxmlformats.org/officeDocument/2006/relationships/hyperlink" Target="https://blogs.nvidia.com/blog/2021/11/09/drive-chauffeur-and-concierge/" TargetMode="External"/><Relationship Id="rId17" Type="http://schemas.openxmlformats.org/officeDocument/2006/relationships/hyperlink" Target="https://developer.nvidia.com/blog/nvidia-drive-os-5-2-6-linux-sdk-now-available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help/driving/ref/drivingscenariodesigner-app.html" TargetMode="External"/><Relationship Id="rId11" Type="http://schemas.openxmlformats.org/officeDocument/2006/relationships/hyperlink" Target="https://developer.nvidia.com/drive/drive-software#driveav" TargetMode="External"/><Relationship Id="rId5" Type="http://schemas.openxmlformats.org/officeDocument/2006/relationships/hyperlink" Target="https://www.mathworks.com/products/automated-driving.html" TargetMode="External"/><Relationship Id="rId15" Type="http://schemas.openxmlformats.org/officeDocument/2006/relationships/image" Target="../media/image52.jpeg"/><Relationship Id="rId10" Type="http://schemas.openxmlformats.org/officeDocument/2006/relationships/hyperlink" Target="https://developer.nvidia.com/drive/drive-software#driveworks" TargetMode="External"/><Relationship Id="rId4" Type="http://schemas.openxmlformats.org/officeDocument/2006/relationships/hyperlink" Target="https://www.mathworks.com/products/simulink.html" TargetMode="External"/><Relationship Id="rId9" Type="http://schemas.openxmlformats.org/officeDocument/2006/relationships/hyperlink" Target="https://developer.nvidia.com/drive/driveos" TargetMode="External"/><Relationship Id="rId14" Type="http://schemas.openxmlformats.org/officeDocument/2006/relationships/hyperlink" Target="https://blogs.nvidia.com/blog/2022/03/22/drive-map-multi-modal-mapping-engin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robotics.abm6074" TargetMode="External"/><Relationship Id="rId2" Type="http://schemas.openxmlformats.org/officeDocument/2006/relationships/hyperlink" Target="http://robotics.stanford.edu/~ang/papers/icraoss09-RO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390/robotics12030077" TargetMode="External"/><Relationship Id="rId4" Type="http://schemas.openxmlformats.org/officeDocument/2006/relationships/hyperlink" Target="https://www.intechopen.com/chapters/5940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tlebot.com/about/" TargetMode="External"/><Relationship Id="rId7" Type="http://schemas.openxmlformats.org/officeDocument/2006/relationships/hyperlink" Target="https://github.com/ROBOTIS-GIT/turtlebot3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urtlebot" TargetMode="External"/><Relationship Id="rId5" Type="http://schemas.openxmlformats.org/officeDocument/2006/relationships/hyperlink" Target="https://github.com/ROBOTIS-GIT/OpenCR" TargetMode="External"/><Relationship Id="rId4" Type="http://schemas.openxmlformats.org/officeDocument/2006/relationships/hyperlink" Target="https://emanual.robotis.com/docs/en/platform/turtlebot3/features/#open-source-hardwar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duckietown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www.duckietown.org/guides/start-research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hyperlink" Target="https://www.edx.org/learn/technology/eth-zurich-self-driving-cars-with-duckietow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f1tenth.org/learn.html" TargetMode="External"/><Relationship Id="rId7" Type="http://schemas.openxmlformats.org/officeDocument/2006/relationships/hyperlink" Target="https://github.com/f1tenth/f1tenth_system/tree/foxy-devel" TargetMode="External"/><Relationship Id="rId12" Type="http://schemas.openxmlformats.org/officeDocument/2006/relationships/image" Target="../media/image17.gif"/><Relationship Id="rId2" Type="http://schemas.openxmlformats.org/officeDocument/2006/relationships/hyperlink" Target="https://github.com/f1ten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1tenth/f1tenth_system/tree/melodic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f1tenth.org/race.html" TargetMode="External"/><Relationship Id="rId10" Type="http://schemas.openxmlformats.org/officeDocument/2006/relationships/image" Target="../media/image15.gif"/><Relationship Id="rId4" Type="http://schemas.openxmlformats.org/officeDocument/2006/relationships/hyperlink" Target="https://f1tenth.org/build.html" TargetMode="External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github.com/AutoDRIVE-Ecosystem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www.youtube.com/@AutoDRIVE-Ecosystem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ser.com/products/qcar/" TargetMode="External"/><Relationship Id="rId7" Type="http://schemas.openxmlformats.org/officeDocument/2006/relationships/image" Target="../media/image27.jpeg"/><Relationship Id="rId2" Type="http://schemas.openxmlformats.org/officeDocument/2006/relationships/hyperlink" Target="https://quanserinc.box.com/shared/static/uy6088x516p3szf3b07rfknt25yf3eed.zi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Hardware &amp; Software for Scaled Vehicle Courses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Robot Operating System (ROS)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16122"/>
                </a:solidFill>
              </a:rPr>
              <a:t>Robot Operating System (ROS) is a meta-OS</a:t>
            </a:r>
          </a:p>
          <a:p>
            <a:pPr lvl="1"/>
            <a:r>
              <a:rPr lang="en-IN" b="1" dirty="0"/>
              <a:t>Plumbing:</a:t>
            </a:r>
            <a:r>
              <a:rPr lang="en-IN" dirty="0"/>
              <a:t> communication middleware (e.g. nodes, topics, messages, services, etc.)</a:t>
            </a:r>
          </a:p>
          <a:p>
            <a:pPr lvl="1"/>
            <a:r>
              <a:rPr lang="en-IN" b="1" dirty="0"/>
              <a:t>Tools: </a:t>
            </a:r>
            <a:r>
              <a:rPr lang="en-IN" dirty="0"/>
              <a:t>monitor, visualize and debug (e.g. </a:t>
            </a:r>
            <a:r>
              <a:rPr lang="en-IN" dirty="0" err="1"/>
              <a:t>rqt</a:t>
            </a:r>
            <a:r>
              <a:rPr lang="en-IN" dirty="0"/>
              <a:t>, </a:t>
            </a:r>
            <a:r>
              <a:rPr lang="en-IN" dirty="0" err="1"/>
              <a:t>rviz</a:t>
            </a:r>
            <a:r>
              <a:rPr lang="en-IN" dirty="0"/>
              <a:t>, etc.)</a:t>
            </a:r>
          </a:p>
          <a:p>
            <a:pPr lvl="1"/>
            <a:r>
              <a:rPr lang="en-IN" b="1" dirty="0"/>
              <a:t>Capabilities: </a:t>
            </a:r>
            <a:r>
              <a:rPr lang="en-IN" dirty="0"/>
              <a:t>out-of-the-box support for robot mobility and manipulation (e.g. perception, planning, control)</a:t>
            </a:r>
          </a:p>
          <a:p>
            <a:pPr lvl="1"/>
            <a:r>
              <a:rPr lang="en-IN" b="1" dirty="0"/>
              <a:t>Community: </a:t>
            </a:r>
            <a:r>
              <a:rPr lang="en-IN" dirty="0"/>
              <a:t>developers and contributors across the globe (e.g. Open Robotics, </a:t>
            </a:r>
            <a:r>
              <a:rPr lang="en-IN" dirty="0" err="1"/>
              <a:t>Autoware</a:t>
            </a:r>
            <a:r>
              <a:rPr lang="en-IN" dirty="0"/>
              <a:t>, F1Tenth, etc.)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D8AD0C-9524-124A-6F18-C1713321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6" y="4253026"/>
            <a:ext cx="10936224" cy="18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FCEA4-FC4D-A839-3E6B-A7BD9A838EFB}"/>
              </a:ext>
            </a:extLst>
          </p:cNvPr>
          <p:cNvSpPr txBox="1"/>
          <p:nvPr/>
        </p:nvSpPr>
        <p:spPr>
          <a:xfrm>
            <a:off x="10414749" y="6066768"/>
            <a:ext cx="1148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ROS.org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ROS</a:t>
            </a:r>
            <a:r>
              <a:rPr lang="en-US" b="0" i="0" dirty="0">
                <a:effectLst/>
                <a:latin typeface="Arial" panose="020B0604020202020204" pitchFamily="34" charset="0"/>
              </a:rPr>
              <a:t> – </a:t>
            </a:r>
            <a:r>
              <a:rPr lang="en-IN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>
                    <a:solidFill>
                      <a:srgbClr val="F16122"/>
                    </a:solidFill>
                  </a:rPr>
                  <a:t>ROS roadmap</a:t>
                </a:r>
              </a:p>
              <a:p>
                <a:pPr lvl="1"/>
                <a:r>
                  <a:rPr lang="en-IN" b="1" dirty="0"/>
                  <a:t>ROS-1: </a:t>
                </a:r>
                <a:r>
                  <a:rPr lang="en-IN" dirty="0"/>
                  <a:t>Developed for PR2, extended for academic R&amp;D</a:t>
                </a:r>
              </a:p>
              <a:p>
                <a:pPr lvl="1"/>
                <a:r>
                  <a:rPr lang="en-IN" b="1" dirty="0"/>
                  <a:t>ROS-2: </a:t>
                </a:r>
                <a:r>
                  <a:rPr lang="en-IN" dirty="0"/>
                  <a:t>Extension of ROS with new, lightweight middleware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IN" b="1" dirty="0"/>
                  <a:t>-ROS: </a:t>
                </a:r>
                <a:r>
                  <a:rPr lang="en-IN" dirty="0"/>
                  <a:t>Support for embedded and real-time applications</a:t>
                </a:r>
              </a:p>
              <a:p>
                <a:pPr lvl="1"/>
                <a:r>
                  <a:rPr lang="en-IN" b="1" dirty="0"/>
                  <a:t>ROS-I: </a:t>
                </a:r>
                <a:r>
                  <a:rPr lang="en-IN" dirty="0"/>
                  <a:t>Extension of ROS to industrial robots and standards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DCD1CF-E036-658B-5C3F-E5C5864B3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9" y="4939352"/>
            <a:ext cx="240971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-ROS | ROS 2 for microcontrollers">
            <a:extLst>
              <a:ext uri="{FF2B5EF4-FFF2-40B4-BE49-F238E27FC236}">
                <a16:creationId xmlns:a16="http://schemas.microsoft.com/office/drawing/2014/main" id="{0CF51567-82CA-8BEC-47EB-B7760C14B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672" y="4779332"/>
            <a:ext cx="270307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OS Industrial Training - TValley">
            <a:extLst>
              <a:ext uri="{FF2B5EF4-FFF2-40B4-BE49-F238E27FC236}">
                <a16:creationId xmlns:a16="http://schemas.microsoft.com/office/drawing/2014/main" id="{DF020781-0303-BC5F-99CD-9CE35B34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121" y="4802192"/>
            <a:ext cx="19566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reedom Robotics Introducing: ROS 2 Support">
            <a:extLst>
              <a:ext uri="{FF2B5EF4-FFF2-40B4-BE49-F238E27FC236}">
                <a16:creationId xmlns:a16="http://schemas.microsoft.com/office/drawing/2014/main" id="{A5D5FB4C-E696-8B1A-D7EE-E37183E65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t="69138" r="23500" b="7664"/>
          <a:stretch/>
        </p:blipFill>
        <p:spPr bwMode="auto">
          <a:xfrm>
            <a:off x="3407358" y="4916492"/>
            <a:ext cx="3018847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8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5100C2-0C46-97B9-F657-659C690F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00" y="1723609"/>
            <a:ext cx="2475795" cy="657633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BBE1F4BA-D1CC-6894-0148-E16E6B89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34" y="1473720"/>
            <a:ext cx="2334827" cy="1157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ROS – Resources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43" y="2526453"/>
            <a:ext cx="3502554" cy="3561014"/>
          </a:xfrm>
        </p:spPr>
        <p:txBody>
          <a:bodyPr/>
          <a:lstStyle/>
          <a:p>
            <a:r>
              <a:rPr lang="en-IN" dirty="0"/>
              <a:t>Documentation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4"/>
              </a:rPr>
              <a:t>https://wiki.ros.org/</a:t>
            </a:r>
            <a:endParaRPr lang="en-IN" sz="1400" dirty="0"/>
          </a:p>
          <a:p>
            <a:r>
              <a:rPr lang="en-IN" dirty="0"/>
              <a:t>Questions &amp; answers</a:t>
            </a:r>
          </a:p>
          <a:p>
            <a:pPr marL="0" indent="0">
              <a:buNone/>
            </a:pPr>
            <a:r>
              <a:rPr lang="en-IN" sz="1800" dirty="0"/>
              <a:t>     </a:t>
            </a:r>
            <a:r>
              <a:rPr lang="en-IN" sz="1400" dirty="0">
                <a:hlinkClick r:id="rId5"/>
              </a:rPr>
              <a:t>https://answers.ros.org/questions/</a:t>
            </a:r>
            <a:endParaRPr lang="en-IN" sz="1400" dirty="0"/>
          </a:p>
          <a:p>
            <a:r>
              <a:rPr lang="en-IN" dirty="0"/>
              <a:t>Support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6"/>
              </a:rPr>
              <a:t>http://wiki.ros.org/Support</a:t>
            </a:r>
            <a:endParaRPr lang="en-IN" sz="1400" dirty="0"/>
          </a:p>
          <a:p>
            <a:r>
              <a:rPr lang="en-IN" dirty="0"/>
              <a:t>Discussion forum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7"/>
              </a:rPr>
              <a:t>https://discourse.ros.org/</a:t>
            </a: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D379DD8-5E0A-7EB4-A4CD-F10B2DF88865}"/>
              </a:ext>
            </a:extLst>
          </p:cNvPr>
          <p:cNvSpPr txBox="1">
            <a:spLocks/>
          </p:cNvSpPr>
          <p:nvPr/>
        </p:nvSpPr>
        <p:spPr>
          <a:xfrm>
            <a:off x="3756692" y="2518428"/>
            <a:ext cx="5089281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Documentation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8"/>
              </a:rPr>
              <a:t>http://wiki.ros.org/Industrial</a:t>
            </a:r>
            <a:endParaRPr lang="en-IN" sz="1400" dirty="0"/>
          </a:p>
          <a:p>
            <a:r>
              <a:rPr lang="en-IN" dirty="0"/>
              <a:t>Installation guide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9"/>
              </a:rPr>
              <a:t>http://wiki.ros.org/Industrial/Install</a:t>
            </a:r>
            <a:r>
              <a:rPr lang="en-IN" sz="1400" dirty="0"/>
              <a:t> </a:t>
            </a:r>
          </a:p>
          <a:p>
            <a:r>
              <a:rPr lang="en-IN" dirty="0"/>
              <a:t>Tutorials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10"/>
              </a:rPr>
              <a:t>http://wiki.ros.org/Industrial/Tutorials</a:t>
            </a:r>
            <a:endParaRPr lang="en-IN" sz="1400" dirty="0"/>
          </a:p>
          <a:p>
            <a:r>
              <a:rPr lang="en-IN" dirty="0"/>
              <a:t>Discussion forum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11"/>
              </a:rPr>
              <a:t>https://discourse.ros.org/c/ros-industrial</a:t>
            </a:r>
            <a:endParaRPr lang="en-IN" sz="1400" dirty="0"/>
          </a:p>
          <a:p>
            <a:r>
              <a:rPr lang="en-IN" dirty="0"/>
              <a:t>Bug/feature tracking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100" dirty="0">
                <a:hlinkClick r:id="rId12"/>
              </a:rPr>
              <a:t>https://github.com/ros-industrial/ros_industrial_issues</a:t>
            </a:r>
            <a:endParaRPr lang="en-IN" sz="1400" dirty="0"/>
          </a:p>
          <a:p>
            <a:endParaRPr lang="en-IN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C776A7-1B9B-D011-DEF7-6CAFAAD6BF05}"/>
              </a:ext>
            </a:extLst>
          </p:cNvPr>
          <p:cNvSpPr txBox="1">
            <a:spLocks/>
          </p:cNvSpPr>
          <p:nvPr/>
        </p:nvSpPr>
        <p:spPr>
          <a:xfrm>
            <a:off x="7824960" y="2452855"/>
            <a:ext cx="4245120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Documentation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3"/>
              </a:rPr>
              <a:t>https://docs.ros.org/en/foxy/index.html</a:t>
            </a:r>
            <a:endParaRPr lang="en-IN" sz="1200" dirty="0"/>
          </a:p>
          <a:p>
            <a:r>
              <a:rPr lang="en-IN" dirty="0"/>
              <a:t>Installation guide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4"/>
              </a:rPr>
              <a:t>https://docs.ros.org/en/foxy/Installation.html</a:t>
            </a:r>
            <a:endParaRPr lang="en-IN" sz="1200" dirty="0"/>
          </a:p>
          <a:p>
            <a:r>
              <a:rPr lang="en-IN" dirty="0"/>
              <a:t>Tutorials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5"/>
              </a:rPr>
              <a:t>https://docs.ros.org/en/foxy/Tutorials.html</a:t>
            </a:r>
            <a:endParaRPr lang="en-IN" sz="1200" dirty="0"/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6"/>
              </a:rPr>
              <a:t>https://docs.ros.org/en/foxy/How-To-Guides.html</a:t>
            </a:r>
            <a:endParaRPr lang="en-IN" sz="1200" dirty="0"/>
          </a:p>
          <a:p>
            <a:r>
              <a:rPr lang="en-IN" dirty="0"/>
              <a:t>Concepts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7"/>
              </a:rPr>
              <a:t>https://docs.ros.org/en/foxy/Concepts.html</a:t>
            </a:r>
            <a:endParaRPr lang="en-IN" sz="1200" dirty="0"/>
          </a:p>
          <a:p>
            <a:r>
              <a:rPr lang="en-IN" dirty="0"/>
              <a:t>Support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8"/>
              </a:rPr>
              <a:t>https://docs.ros.org/en/foxy/Contact.html</a:t>
            </a:r>
            <a:endParaRPr lang="en-IN" sz="1200" dirty="0"/>
          </a:p>
          <a:p>
            <a:endParaRPr lang="en-IN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D265791-4230-50C8-ABCC-86236B6FCD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22901" y="1473720"/>
            <a:ext cx="3604613" cy="10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ROS</a:t>
            </a:r>
            <a:r>
              <a:rPr lang="en-US" b="0" i="0" dirty="0">
                <a:effectLst/>
                <a:latin typeface="Arial" panose="020B0604020202020204" pitchFamily="34" charset="0"/>
              </a:rPr>
              <a:t> – </a:t>
            </a:r>
            <a:r>
              <a:rPr lang="en-IN" dirty="0"/>
              <a:t>Deployment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DC6093-D21B-1EAB-A3BE-011A0671C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71" y="1571625"/>
            <a:ext cx="48364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E5B37B3-7348-E0AF-00EB-BA252D79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701" y="1571625"/>
            <a:ext cx="285843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508F65A-1B66-DF25-5123-EB6F7B02C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" r="9940" b="7909"/>
          <a:stretch/>
        </p:blipFill>
        <p:spPr bwMode="auto">
          <a:xfrm>
            <a:off x="1124926" y="3710677"/>
            <a:ext cx="4941040" cy="23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S-Industrial Architecture">
            <a:extLst>
              <a:ext uri="{FF2B5EF4-FFF2-40B4-BE49-F238E27FC236}">
                <a16:creationId xmlns:a16="http://schemas.microsoft.com/office/drawing/2014/main" id="{34F3FDAB-F57F-A23A-FE34-7E2DCDEC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5"/>
          <a:stretch/>
        </p:blipFill>
        <p:spPr bwMode="auto">
          <a:xfrm>
            <a:off x="7480701" y="3580079"/>
            <a:ext cx="3686861" cy="262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0A1642-4B12-88DA-9BA8-EB83030D4723}"/>
              </a:ext>
            </a:extLst>
          </p:cNvPr>
          <p:cNvSpPr txBox="1"/>
          <p:nvPr/>
        </p:nvSpPr>
        <p:spPr>
          <a:xfrm>
            <a:off x="5274854" y="3397331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F16122"/>
                </a:solidFill>
              </a:rPr>
              <a:t>[3]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8552A-2814-39E4-28D2-5A546EECE07F}"/>
              </a:ext>
            </a:extLst>
          </p:cNvPr>
          <p:cNvSpPr txBox="1"/>
          <p:nvPr/>
        </p:nvSpPr>
        <p:spPr>
          <a:xfrm>
            <a:off x="10385112" y="3178587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7"/>
              </a:rPr>
              <a:t>ROS.org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B588E-8068-66DF-1C16-2F17F9944021}"/>
              </a:ext>
            </a:extLst>
          </p:cNvPr>
          <p:cNvSpPr txBox="1"/>
          <p:nvPr/>
        </p:nvSpPr>
        <p:spPr>
          <a:xfrm>
            <a:off x="10385112" y="5961700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8"/>
              </a:rPr>
              <a:t>ROS.org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E5F74-6322-8480-C53A-2CAC8D7DC26B}"/>
              </a:ext>
            </a:extLst>
          </p:cNvPr>
          <p:cNvSpPr txBox="1"/>
          <p:nvPr/>
        </p:nvSpPr>
        <p:spPr>
          <a:xfrm>
            <a:off x="5338989" y="5961700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9"/>
              </a:rPr>
              <a:t>ROS.org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2CFA24-0676-DF3B-706E-10EC0328150A}"/>
              </a:ext>
            </a:extLst>
          </p:cNvPr>
          <p:cNvSpPr txBox="1"/>
          <p:nvPr/>
        </p:nvSpPr>
        <p:spPr>
          <a:xfrm rot="16200000">
            <a:off x="362920" y="2253645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16122"/>
                </a:solidFill>
              </a:rPr>
              <a:t>ROS-1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99CF2-0CD4-46E4-731E-CD8CA968C2EE}"/>
              </a:ext>
            </a:extLst>
          </p:cNvPr>
          <p:cNvSpPr txBox="1"/>
          <p:nvPr/>
        </p:nvSpPr>
        <p:spPr>
          <a:xfrm rot="16200000">
            <a:off x="362919" y="4663167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16122"/>
                </a:solidFill>
              </a:rPr>
              <a:t>ROS-2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ED9CA-1D47-2F4E-DD45-EB0FA811DB87}"/>
                  </a:ext>
                </a:extLst>
              </p:cNvPr>
              <p:cNvSpPr txBox="1"/>
              <p:nvPr/>
            </p:nvSpPr>
            <p:spPr>
              <a:xfrm rot="16200000">
                <a:off x="6508826" y="2253644"/>
                <a:ext cx="1027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2400" dirty="0">
                    <a:solidFill>
                      <a:srgbClr val="F16122"/>
                    </a:solidFill>
                  </a:rPr>
                  <a:t>-ROS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ED9CA-1D47-2F4E-DD45-EB0FA811D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08826" y="2253644"/>
                <a:ext cx="1027845" cy="461665"/>
              </a:xfrm>
              <a:prstGeom prst="rect">
                <a:avLst/>
              </a:prstGeom>
              <a:blipFill>
                <a:blip r:embed="rId10"/>
                <a:stretch>
                  <a:fillRect l="-10526" t="-5325" r="-28947" b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55BA3A8-C185-E4C9-E2EE-CD499625D71E}"/>
              </a:ext>
            </a:extLst>
          </p:cNvPr>
          <p:cNvSpPr txBox="1"/>
          <p:nvPr/>
        </p:nvSpPr>
        <p:spPr>
          <a:xfrm rot="16200000">
            <a:off x="6564129" y="4663166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16122"/>
                </a:solidFill>
              </a:rPr>
              <a:t>ROS-I</a:t>
            </a:r>
          </a:p>
        </p:txBody>
      </p:sp>
    </p:spTree>
    <p:extLst>
      <p:ext uri="{BB962C8B-B14F-4D97-AF65-F5344CB8AC3E}">
        <p14:creationId xmlns:p14="http://schemas.microsoft.com/office/powerpoint/2010/main" val="2868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ROS</a:t>
            </a:r>
            <a:r>
              <a:rPr lang="en-US" b="0" i="0" dirty="0">
                <a:effectLst/>
                <a:latin typeface="Arial" panose="020B0604020202020204" pitchFamily="34" charset="0"/>
              </a:rPr>
              <a:t> – </a:t>
            </a:r>
            <a:r>
              <a:rPr lang="en-IN" dirty="0"/>
              <a:t>Comparative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A1AC214-DD30-CA67-36E5-F16F2DADAA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178" y="1571624"/>
              <a:ext cx="10933640" cy="435292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732825">
                      <a:extLst>
                        <a:ext uri="{9D8B030D-6E8A-4147-A177-3AD203B41FA5}">
                          <a16:colId xmlns:a16="http://schemas.microsoft.com/office/drawing/2014/main" val="3974538682"/>
                        </a:ext>
                      </a:extLst>
                    </a:gridCol>
                    <a:gridCol w="2732825">
                      <a:extLst>
                        <a:ext uri="{9D8B030D-6E8A-4147-A177-3AD203B41FA5}">
                          <a16:colId xmlns:a16="http://schemas.microsoft.com/office/drawing/2014/main" val="2422604385"/>
                        </a:ext>
                      </a:extLst>
                    </a:gridCol>
                    <a:gridCol w="2733995">
                      <a:extLst>
                        <a:ext uri="{9D8B030D-6E8A-4147-A177-3AD203B41FA5}">
                          <a16:colId xmlns:a16="http://schemas.microsoft.com/office/drawing/2014/main" val="3738053154"/>
                        </a:ext>
                      </a:extLst>
                    </a:gridCol>
                    <a:gridCol w="2733995">
                      <a:extLst>
                        <a:ext uri="{9D8B030D-6E8A-4147-A177-3AD203B41FA5}">
                          <a16:colId xmlns:a16="http://schemas.microsoft.com/office/drawing/2014/main" val="3445729664"/>
                        </a:ext>
                      </a:extLst>
                    </a:gridCol>
                  </a:tblGrid>
                  <a:tr h="334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effectLst/>
                            </a:rPr>
                            <a:t>Criteria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effectLst/>
                            </a:rPr>
                            <a:t>ROS-1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effectLst/>
                            </a:rPr>
                            <a:t>ROS-2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effectLst/>
                            </a:rPr>
                            <a:t>ROS-I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111445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Architecture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Centralized Discovery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Distributed Discovery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Centralized Discovery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08595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Multi-Agent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Not ideally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Future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294666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Real-Time Capability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Future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7537359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Embedded Platforms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Partially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072053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Non-Ideal Networks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Future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167219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Life-Cycle Management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Future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3444592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Industrial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750692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Documentation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Increasing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Ongoing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1541360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Maintenance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Nearing EOL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Increasing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Increasing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1137707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Language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C++03/11, Python2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C++11/14/17, Python3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C++03/11, Python2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4695527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OS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Linux, macOS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Linux, macOS, Windows, RTOS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 err="1">
                              <a:effectLst/>
                            </a:rPr>
                            <a:t>ROS</a:t>
                          </a:r>
                          <a:r>
                            <a:rPr lang="en-US" sz="1200" dirty="0">
                              <a:effectLst/>
                            </a:rPr>
                            <a:t>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Linux, macOS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9176707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Recommended Scope*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Hobby, Academic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Professional, Real-Time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Industrial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>
                            <a:alpha val="49804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6991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A1AC214-DD30-CA67-36E5-F16F2DADAA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178" y="1571624"/>
              <a:ext cx="10933640" cy="435292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732825">
                      <a:extLst>
                        <a:ext uri="{9D8B030D-6E8A-4147-A177-3AD203B41FA5}">
                          <a16:colId xmlns:a16="http://schemas.microsoft.com/office/drawing/2014/main" val="3974538682"/>
                        </a:ext>
                      </a:extLst>
                    </a:gridCol>
                    <a:gridCol w="2732825">
                      <a:extLst>
                        <a:ext uri="{9D8B030D-6E8A-4147-A177-3AD203B41FA5}">
                          <a16:colId xmlns:a16="http://schemas.microsoft.com/office/drawing/2014/main" val="2422604385"/>
                        </a:ext>
                      </a:extLst>
                    </a:gridCol>
                    <a:gridCol w="2733995">
                      <a:extLst>
                        <a:ext uri="{9D8B030D-6E8A-4147-A177-3AD203B41FA5}">
                          <a16:colId xmlns:a16="http://schemas.microsoft.com/office/drawing/2014/main" val="3738053154"/>
                        </a:ext>
                      </a:extLst>
                    </a:gridCol>
                    <a:gridCol w="2733995">
                      <a:extLst>
                        <a:ext uri="{9D8B030D-6E8A-4147-A177-3AD203B41FA5}">
                          <a16:colId xmlns:a16="http://schemas.microsoft.com/office/drawing/2014/main" val="3445729664"/>
                        </a:ext>
                      </a:extLst>
                    </a:gridCol>
                  </a:tblGrid>
                  <a:tr h="334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effectLst/>
                            </a:rPr>
                            <a:t>Criteria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effectLst/>
                            </a:rPr>
                            <a:t>ROS-1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effectLst/>
                            </a:rPr>
                            <a:t>ROS-2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effectLst/>
                            </a:rPr>
                            <a:t>ROS-I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111445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Architecture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Centralized Discovery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Distributed Discovery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Centralized Discovery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08595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Multi-Agent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Not ideally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Future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294666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Real-Time Capability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Future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7537359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Embedded Platforms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Partially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072053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Non-Ideal Networks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Future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167219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Life-Cycle Management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Future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3444592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Industrial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No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Yes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750692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Documentation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Mature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Increasing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Ongoing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1541360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Maintenance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Nearing EOL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33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Increasing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Increasing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1137707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Language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C++03/11, Python2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C++11/14/17, Python3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33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C++03/11, Python2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4695527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OS Support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Linux, macOS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46" t="-1101818" r="-100670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Linux, macOS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9900">
                            <a:alpha val="50196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9176707"/>
                      </a:ext>
                    </a:extLst>
                  </a:tr>
                  <a:tr h="33484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Recommended Scope*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Hobby, Academic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Professional, Real-Time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Industrial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>
                            <a:alpha val="49804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6991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82ECB37-DB5A-A892-1F8F-A0BFA493CAAC}"/>
              </a:ext>
            </a:extLst>
          </p:cNvPr>
          <p:cNvSpPr txBox="1"/>
          <p:nvPr/>
        </p:nvSpPr>
        <p:spPr>
          <a:xfrm>
            <a:off x="629178" y="5994100"/>
            <a:ext cx="4960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16122"/>
                </a:solidFill>
              </a:rPr>
              <a:t>*Recommendation is based on critical analysis presented in rows 1-11</a:t>
            </a:r>
          </a:p>
        </p:txBody>
      </p:sp>
    </p:spTree>
    <p:extLst>
      <p:ext uri="{BB962C8B-B14F-4D97-AF65-F5344CB8AC3E}">
        <p14:creationId xmlns:p14="http://schemas.microsoft.com/office/powerpoint/2010/main" val="42174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Autoware</a:t>
            </a:r>
            <a:r>
              <a:rPr lang="en-US" dirty="0"/>
              <a:t> Stack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5E1FCF-F4BE-5B57-9D1F-527BD307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Autoware.AI</a:t>
            </a:r>
          </a:p>
          <a:p>
            <a:pPr lvl="1"/>
            <a:r>
              <a:rPr lang="en-US" dirty="0"/>
              <a:t>Started in 2015 by </a:t>
            </a:r>
            <a:r>
              <a:rPr lang="en-US" dirty="0" err="1"/>
              <a:t>Shinpei</a:t>
            </a:r>
            <a:r>
              <a:rPr lang="en-US" dirty="0"/>
              <a:t> Kato (Nagoya University)</a:t>
            </a:r>
          </a:p>
          <a:p>
            <a:pPr lvl="1"/>
            <a:r>
              <a:rPr lang="en-US" dirty="0"/>
              <a:t>Autonomous driving software stack (ROS-1)</a:t>
            </a:r>
          </a:p>
          <a:p>
            <a:pPr lvl="1"/>
            <a:r>
              <a:rPr lang="en-US" dirty="0">
                <a:hlinkClick r:id="rId2"/>
              </a:rPr>
              <a:t>Open source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AFEE1-1194-FFB6-1D56-BE3BCC15439D}"/>
              </a:ext>
            </a:extLst>
          </p:cNvPr>
          <p:cNvSpPr txBox="1"/>
          <p:nvPr/>
        </p:nvSpPr>
        <p:spPr>
          <a:xfrm>
            <a:off x="10221801" y="6062514"/>
            <a:ext cx="1455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Autoware.org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7178" name="Picture 10" descr="Autoware Overview">
            <a:extLst>
              <a:ext uri="{FF2B5EF4-FFF2-40B4-BE49-F238E27FC236}">
                <a16:creationId xmlns:a16="http://schemas.microsoft.com/office/drawing/2014/main" id="{6BEA8B51-25F9-FEA4-305F-E99D241A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8" y="3324360"/>
            <a:ext cx="507290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utoware Demo">
            <a:extLst>
              <a:ext uri="{FF2B5EF4-FFF2-40B4-BE49-F238E27FC236}">
                <a16:creationId xmlns:a16="http://schemas.microsoft.com/office/drawing/2014/main" id="{052DED32-C27B-B82A-F365-13555242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84" y="3324360"/>
            <a:ext cx="601936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UTOWARE: What, How &amp; Where? - Claytex">
            <a:extLst>
              <a:ext uri="{FF2B5EF4-FFF2-40B4-BE49-F238E27FC236}">
                <a16:creationId xmlns:a16="http://schemas.microsoft.com/office/drawing/2014/main" id="{A0BB9F34-4D28-8B41-4584-06CF5683C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12" y="899065"/>
            <a:ext cx="3502549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Autoware</a:t>
            </a:r>
            <a:r>
              <a:rPr lang="en-US" dirty="0"/>
              <a:t> Stack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9FF0E-0943-0E27-8947-A343908B8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6122"/>
                </a:solidFill>
              </a:rPr>
              <a:t>Autoware.Auto</a:t>
            </a:r>
            <a:endParaRPr lang="en-US" dirty="0">
              <a:solidFill>
                <a:srgbClr val="F16122"/>
              </a:solidFill>
            </a:endParaRPr>
          </a:p>
          <a:p>
            <a:pPr lvl="1"/>
            <a:r>
              <a:rPr lang="en-US" dirty="0"/>
              <a:t>Autonomous driving software stack (ROS-2)</a:t>
            </a:r>
          </a:p>
          <a:p>
            <a:pPr lvl="1"/>
            <a:r>
              <a:rPr lang="en-US" dirty="0">
                <a:hlinkClick r:id="rId2"/>
              </a:rPr>
              <a:t>Open source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AFEE1-1194-FFB6-1D56-BE3BCC15439D}"/>
              </a:ext>
            </a:extLst>
          </p:cNvPr>
          <p:cNvSpPr txBox="1"/>
          <p:nvPr/>
        </p:nvSpPr>
        <p:spPr>
          <a:xfrm>
            <a:off x="9992143" y="6062514"/>
            <a:ext cx="1455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Autoware.org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7174" name="Picture 6" descr="Autoware_RViz">
            <a:extLst>
              <a:ext uri="{FF2B5EF4-FFF2-40B4-BE49-F238E27FC236}">
                <a16:creationId xmlns:a16="http://schemas.microsoft.com/office/drawing/2014/main" id="{C0327F95-83E6-C9C4-6327-029C7B02E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938" y="2959772"/>
            <a:ext cx="5020395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utoware architecture">
            <a:extLst>
              <a:ext uri="{FF2B5EF4-FFF2-40B4-BE49-F238E27FC236}">
                <a16:creationId xmlns:a16="http://schemas.microsoft.com/office/drawing/2014/main" id="{29DFF562-5367-87B0-07C3-DDB7E61D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47" y="2959772"/>
            <a:ext cx="5302436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UTOWARE: What, How &amp; Where? - Claytex">
            <a:extLst>
              <a:ext uri="{FF2B5EF4-FFF2-40B4-BE49-F238E27FC236}">
                <a16:creationId xmlns:a16="http://schemas.microsoft.com/office/drawing/2014/main" id="{B1E675FC-EBF3-892D-DBED-F1F99F88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12" y="899065"/>
            <a:ext cx="3502549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24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Autoware</a:t>
            </a:r>
            <a:r>
              <a:rPr lang="en-US" dirty="0"/>
              <a:t> Stack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DC1A55-E51A-3ABD-3957-4760813F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6122"/>
                </a:solidFill>
              </a:rPr>
              <a:t>Autoware</a:t>
            </a:r>
            <a:r>
              <a:rPr lang="en-US" dirty="0">
                <a:solidFill>
                  <a:srgbClr val="F16122"/>
                </a:solidFill>
              </a:rPr>
              <a:t> Core/Universe</a:t>
            </a:r>
          </a:p>
          <a:p>
            <a:pPr lvl="1"/>
            <a:r>
              <a:rPr lang="en-US" dirty="0" err="1">
                <a:hlinkClick r:id="rId2"/>
              </a:rPr>
              <a:t>Autoware</a:t>
            </a:r>
            <a:r>
              <a:rPr lang="en-US" dirty="0">
                <a:hlinkClick r:id="rId2"/>
              </a:rPr>
              <a:t> Core</a:t>
            </a:r>
            <a:r>
              <a:rPr lang="en-US" dirty="0">
                <a:solidFill>
                  <a:srgbClr val="F16122"/>
                </a:solidFill>
              </a:rPr>
              <a:t>:</a:t>
            </a:r>
            <a:r>
              <a:rPr lang="en-US" dirty="0"/>
              <a:t> High-quality, stable ROS packages for AVs</a:t>
            </a:r>
          </a:p>
          <a:p>
            <a:pPr lvl="1"/>
            <a:r>
              <a:rPr lang="en-US" dirty="0" err="1">
                <a:hlinkClick r:id="rId3"/>
              </a:rPr>
              <a:t>Autoware</a:t>
            </a:r>
            <a:r>
              <a:rPr lang="en-US" dirty="0">
                <a:hlinkClick r:id="rId3"/>
              </a:rPr>
              <a:t> Universe</a:t>
            </a:r>
            <a:r>
              <a:rPr lang="en-US" dirty="0">
                <a:solidFill>
                  <a:srgbClr val="F16122"/>
                </a:solidFill>
              </a:rPr>
              <a:t>:</a:t>
            </a:r>
            <a:r>
              <a:rPr lang="en-US" dirty="0"/>
              <a:t> Experimental, cutting-edge ROS packages</a:t>
            </a:r>
          </a:p>
          <a:p>
            <a:pPr lvl="1"/>
            <a:r>
              <a:rPr lang="en-US" dirty="0" err="1">
                <a:hlinkClick r:id="rId4"/>
              </a:rPr>
              <a:t>Autoware</a:t>
            </a:r>
            <a:r>
              <a:rPr lang="en-US" dirty="0">
                <a:hlinkClick r:id="rId4"/>
              </a:rPr>
              <a:t> I/O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OpenAD</a:t>
            </a:r>
            <a:r>
              <a:rPr lang="en-US" dirty="0">
                <a:hlinkClick r:id="rId5"/>
              </a:rPr>
              <a:t> Kit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ODD Reference/Solutions</a:t>
            </a:r>
            <a:endParaRPr lang="en-US" dirty="0"/>
          </a:p>
          <a:p>
            <a:pPr lvl="2"/>
            <a:r>
              <a:rPr lang="en-US" dirty="0"/>
              <a:t>Autonomous Valet Parking</a:t>
            </a:r>
          </a:p>
          <a:p>
            <a:pPr lvl="2"/>
            <a:r>
              <a:rPr lang="en-US" dirty="0"/>
              <a:t>Cargo Delivery</a:t>
            </a:r>
          </a:p>
          <a:p>
            <a:pPr lvl="2"/>
            <a:r>
              <a:rPr lang="en-US" dirty="0"/>
              <a:t>Racing</a:t>
            </a:r>
          </a:p>
          <a:p>
            <a:pPr lvl="2"/>
            <a:r>
              <a:rPr lang="en-US" dirty="0"/>
              <a:t>Robo-Bus/Shuttle</a:t>
            </a:r>
          </a:p>
          <a:p>
            <a:pPr lvl="2"/>
            <a:r>
              <a:rPr lang="en-US" dirty="0"/>
              <a:t>Robo-Taxi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AFEE1-1194-FFB6-1D56-BE3BCC15439D}"/>
              </a:ext>
            </a:extLst>
          </p:cNvPr>
          <p:cNvSpPr txBox="1"/>
          <p:nvPr/>
        </p:nvSpPr>
        <p:spPr>
          <a:xfrm>
            <a:off x="10221801" y="6062514"/>
            <a:ext cx="1455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4"/>
              </a:rPr>
              <a:t>Autoware.org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253FF-49CC-8576-3D3B-AC2662536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005" y="3076721"/>
            <a:ext cx="7476815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125E4-E8E2-6C8F-2BFE-33E39B7F9E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260"/>
          <a:stretch/>
        </p:blipFill>
        <p:spPr>
          <a:xfrm>
            <a:off x="7268420" y="665825"/>
            <a:ext cx="4294399" cy="2342321"/>
          </a:xfrm>
          <a:prstGeom prst="rect">
            <a:avLst/>
          </a:prstGeom>
        </p:spPr>
      </p:pic>
      <p:pic>
        <p:nvPicPr>
          <p:cNvPr id="8" name="Picture 2" descr="AUTOWARE: What, How &amp; Where? - Claytex">
            <a:extLst>
              <a:ext uri="{FF2B5EF4-FFF2-40B4-BE49-F238E27FC236}">
                <a16:creationId xmlns:a16="http://schemas.microsoft.com/office/drawing/2014/main" id="{F49D7CCA-2981-C6BA-3C8D-18A601664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12" y="899065"/>
            <a:ext cx="3502549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96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Baidu Apollo Stack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DF9524-B045-F0E3-87C2-E4BABE05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 HW/SW stack</a:t>
            </a:r>
          </a:p>
          <a:p>
            <a:r>
              <a:rPr lang="en-US" dirty="0"/>
              <a:t>ROS </a:t>
            </a:r>
            <a:r>
              <a:rPr lang="en-US" dirty="0">
                <a:sym typeface="Wingdings" panose="05000000000000000000" pitchFamily="2" charset="2"/>
              </a:rPr>
              <a:t> Cyber RT</a:t>
            </a:r>
            <a:endParaRPr lang="en-US" dirty="0"/>
          </a:p>
          <a:p>
            <a:r>
              <a:rPr lang="en-US" dirty="0">
                <a:hlinkClick r:id="rId2"/>
              </a:rPr>
              <a:t>Open source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6E9D28-2518-EA9C-6B91-387D9987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177" y="3181350"/>
            <a:ext cx="5972664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54E170-D81F-637C-2B21-BD50097F3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52" y="3181350"/>
            <a:ext cx="5194225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10F10B-66B0-4CB1-0276-D9FB1B2F97C2}"/>
              </a:ext>
            </a:extLst>
          </p:cNvPr>
          <p:cNvSpPr txBox="1"/>
          <p:nvPr/>
        </p:nvSpPr>
        <p:spPr>
          <a:xfrm>
            <a:off x="10219182" y="6074399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5"/>
              </a:rPr>
              <a:t>Apollo.auto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95A29F9-F87D-6F4F-69A1-4ACA562C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70" y="1550008"/>
            <a:ext cx="8242571" cy="163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9849A6-1760-5B4E-C0AD-7B28CF745718}"/>
              </a:ext>
            </a:extLst>
          </p:cNvPr>
          <p:cNvCxnSpPr/>
          <p:nvPr/>
        </p:nvCxnSpPr>
        <p:spPr>
          <a:xfrm>
            <a:off x="3701988" y="2672179"/>
            <a:ext cx="3311371" cy="0"/>
          </a:xfrm>
          <a:prstGeom prst="straightConnector1">
            <a:avLst/>
          </a:prstGeom>
          <a:ln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6A835-3B33-5908-3651-B41D6C36D7B9}"/>
              </a:ext>
            </a:extLst>
          </p:cNvPr>
          <p:cNvCxnSpPr>
            <a:cxnSpLocks/>
          </p:cNvCxnSpPr>
          <p:nvPr/>
        </p:nvCxnSpPr>
        <p:spPr>
          <a:xfrm>
            <a:off x="7467600" y="2672179"/>
            <a:ext cx="3895817" cy="0"/>
          </a:xfrm>
          <a:prstGeom prst="straightConnector1">
            <a:avLst/>
          </a:prstGeom>
          <a:ln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65654B-AAE7-1E58-B4CE-53ABE6ACD032}"/>
              </a:ext>
            </a:extLst>
          </p:cNvPr>
          <p:cNvSpPr txBox="1"/>
          <p:nvPr/>
        </p:nvSpPr>
        <p:spPr>
          <a:xfrm>
            <a:off x="5131489" y="2533679"/>
            <a:ext cx="452368" cy="276999"/>
          </a:xfrm>
          <a:prstGeom prst="rect">
            <a:avLst/>
          </a:prstGeom>
          <a:solidFill>
            <a:srgbClr val="F1612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ROS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946D1B-2B66-68DE-034D-0F36820DAC7E}"/>
              </a:ext>
            </a:extLst>
          </p:cNvPr>
          <p:cNvSpPr txBox="1"/>
          <p:nvPr/>
        </p:nvSpPr>
        <p:spPr>
          <a:xfrm>
            <a:off x="9016135" y="2533679"/>
            <a:ext cx="798745" cy="276999"/>
          </a:xfrm>
          <a:prstGeom prst="rect">
            <a:avLst/>
          </a:prstGeom>
          <a:solidFill>
            <a:srgbClr val="F1612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Cyber RT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4B6651B-F0B6-8B63-1B62-6C169BC2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74" y="683867"/>
            <a:ext cx="3884646" cy="6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4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Frameworks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DF9524-B045-F0E3-87C2-E4BABE05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MATLAB</a:t>
            </a:r>
            <a:r>
              <a:rPr lang="en-US" dirty="0"/>
              <a:t>/</a:t>
            </a:r>
            <a:r>
              <a:rPr lang="en-US" dirty="0">
                <a:hlinkClick r:id="rId4"/>
              </a:rPr>
              <a:t>Simulink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Automated Driving Toolbox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Driving Scenario Designer </a:t>
            </a:r>
            <a:r>
              <a:rPr lang="en-US" dirty="0"/>
              <a:t>&amp; </a:t>
            </a:r>
            <a:r>
              <a:rPr lang="en-US" dirty="0" err="1">
                <a:hlinkClick r:id="rId7"/>
              </a:rPr>
              <a:t>RoadRunner</a:t>
            </a:r>
            <a:endParaRPr lang="en-US" dirty="0"/>
          </a:p>
          <a:p>
            <a:r>
              <a:rPr lang="en-US" dirty="0">
                <a:hlinkClick r:id="rId8"/>
              </a:rPr>
              <a:t>NVIDIA DRIVE SDK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DRIVE OS</a:t>
            </a:r>
            <a:r>
              <a:rPr lang="en-US" dirty="0">
                <a:solidFill>
                  <a:srgbClr val="F16122"/>
                </a:solidFill>
              </a:rPr>
              <a:t>:</a:t>
            </a:r>
            <a:r>
              <a:rPr lang="en-US" dirty="0"/>
              <a:t> In-vehicle OS /w acc. comp.</a:t>
            </a:r>
          </a:p>
          <a:p>
            <a:pPr lvl="1"/>
            <a:r>
              <a:rPr lang="en-US" dirty="0" err="1">
                <a:hlinkClick r:id="rId10"/>
              </a:rPr>
              <a:t>DriveWorks</a:t>
            </a:r>
            <a:r>
              <a:rPr lang="en-US" dirty="0">
                <a:solidFill>
                  <a:srgbClr val="F16122"/>
                </a:solidFill>
              </a:rPr>
              <a:t>:</a:t>
            </a:r>
            <a:r>
              <a:rPr lang="en-US" dirty="0"/>
              <a:t> Middleware</a:t>
            </a:r>
          </a:p>
          <a:p>
            <a:pPr lvl="1"/>
            <a:r>
              <a:rPr lang="en-US" dirty="0">
                <a:hlinkClick r:id="rId11"/>
              </a:rPr>
              <a:t>DRIVE AV</a:t>
            </a:r>
            <a:r>
              <a:rPr lang="en-US" dirty="0">
                <a:solidFill>
                  <a:srgbClr val="F16122"/>
                </a:solidFill>
              </a:rPr>
              <a:t>:</a:t>
            </a:r>
            <a:r>
              <a:rPr lang="en-US" dirty="0"/>
              <a:t> Perception, mapping, planning stacks</a:t>
            </a:r>
          </a:p>
          <a:p>
            <a:pPr lvl="1"/>
            <a:r>
              <a:rPr lang="en-US" dirty="0">
                <a:hlinkClick r:id="rId12"/>
              </a:rPr>
              <a:t>DRIVE Chauffer</a:t>
            </a:r>
            <a:r>
              <a:rPr lang="en-US" dirty="0">
                <a:solidFill>
                  <a:srgbClr val="F16122"/>
                </a:solidFill>
              </a:rPr>
              <a:t>:</a:t>
            </a:r>
            <a:r>
              <a:rPr lang="en-US" dirty="0"/>
              <a:t> Highway &amp; urban ADAS/AD</a:t>
            </a:r>
          </a:p>
          <a:p>
            <a:pPr lvl="1"/>
            <a:r>
              <a:rPr lang="en-US" dirty="0">
                <a:hlinkClick r:id="rId13"/>
              </a:rPr>
              <a:t>DRIVE IX</a:t>
            </a:r>
            <a:r>
              <a:rPr lang="en-US" dirty="0">
                <a:solidFill>
                  <a:srgbClr val="F16122"/>
                </a:solidFill>
              </a:rPr>
              <a:t>:</a:t>
            </a:r>
            <a:r>
              <a:rPr lang="en-US" dirty="0"/>
              <a:t> Cockpit sensing and AI</a:t>
            </a:r>
          </a:p>
          <a:p>
            <a:pPr lvl="1"/>
            <a:r>
              <a:rPr lang="en-US" dirty="0">
                <a:hlinkClick r:id="rId12"/>
              </a:rPr>
              <a:t>DRIVE Concierge</a:t>
            </a:r>
            <a:r>
              <a:rPr lang="en-US" dirty="0">
                <a:solidFill>
                  <a:srgbClr val="F16122"/>
                </a:solidFill>
              </a:rPr>
              <a:t>:</a:t>
            </a:r>
            <a:r>
              <a:rPr lang="en-US" dirty="0"/>
              <a:t> Digital assistant</a:t>
            </a:r>
          </a:p>
          <a:p>
            <a:pPr lvl="1"/>
            <a:r>
              <a:rPr lang="en-US" dirty="0">
                <a:hlinkClick r:id="rId14"/>
              </a:rPr>
              <a:t>DRIVE Map</a:t>
            </a:r>
            <a:r>
              <a:rPr lang="en-US" dirty="0">
                <a:solidFill>
                  <a:srgbClr val="F16122"/>
                </a:solidFill>
              </a:rPr>
              <a:t>:</a:t>
            </a:r>
            <a:r>
              <a:rPr lang="en-US" dirty="0"/>
              <a:t> Scalable fleet-sourced mapping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F79BDA4-A4BC-A7E7-7DFA-BDEC3CF4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19" y="1241946"/>
            <a:ext cx="4114800" cy="231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5AB603B-7A6A-45F0-1591-D8EC9552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19" y="3841093"/>
            <a:ext cx="4114800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F36E7E-F10E-169B-B547-1571186EB17D}"/>
              </a:ext>
            </a:extLst>
          </p:cNvPr>
          <p:cNvSpPr txBox="1"/>
          <p:nvPr/>
        </p:nvSpPr>
        <p:spPr>
          <a:xfrm>
            <a:off x="9322881" y="6027080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7"/>
              </a:rPr>
              <a:t>NVIDIA.com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FD873-3ACC-5E89-ECA0-C9FF3CE552CB}"/>
              </a:ext>
            </a:extLst>
          </p:cNvPr>
          <p:cNvSpPr txBox="1"/>
          <p:nvPr/>
        </p:nvSpPr>
        <p:spPr>
          <a:xfrm>
            <a:off x="9093653" y="3562711"/>
            <a:ext cx="1572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5"/>
              </a:rPr>
              <a:t>Mathworks.com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37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672F23-D4C6-AF10-F08D-3164D973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F71AF1-D8CE-F87C-7514-943B0A6C0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Hardware Platforms for Scaled Vehicle Courses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F0E1C-AE87-844F-BC32-EFC17822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1A44A-0F48-D704-4C6A-15A89344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2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3"/>
              </a:rPr>
              <a:t>https://www.science.org/doi/abs/10.1126/</a:t>
            </a:r>
            <a:r>
              <a:rPr lang="en-US" sz="1800" b="0" i="0" u="none" strike="noStrike" baseline="0" dirty="0">
                <a:hlinkClick r:id="rId3"/>
              </a:rPr>
              <a:t>scirobotics.abm6074</a:t>
            </a:r>
            <a:r>
              <a:rPr lang="en-US" sz="1800" b="0" i="0" u="none" strike="noStrike" baseline="0" dirty="0"/>
              <a:t> </a:t>
            </a:r>
          </a:p>
          <a:p>
            <a:pPr algn="l">
              <a:buFont typeface="+mj-lt"/>
              <a:buAutoNum type="arabicPeriod"/>
            </a:pPr>
            <a:r>
              <a:rPr lang="en-IN" dirty="0"/>
              <a:t>R. R. Shamshiri, I. A. Hameed, and M. K. a. </a:t>
            </a:r>
            <a:r>
              <a:rPr lang="en-IN" dirty="0" err="1"/>
              <a:t>Weltzien</a:t>
            </a:r>
            <a:r>
              <a:rPr lang="en-IN" dirty="0"/>
              <a:t>, "Robotic Harvesting of Fruiting Vegetables: A Simulation Approach in V-REP, ROS and MATLAB", in Automation in Agriculture - Securing Food Supplies for Future Generations. London, United Kingdom: </a:t>
            </a:r>
            <a:r>
              <a:rPr lang="en-IN" dirty="0" err="1"/>
              <a:t>IntechOpen</a:t>
            </a:r>
            <a:r>
              <a:rPr lang="en-IN" dirty="0"/>
              <a:t>, 2018 [Online]. Available: </a:t>
            </a:r>
            <a:r>
              <a:rPr lang="en-IN" dirty="0">
                <a:hlinkClick r:id="rId4"/>
              </a:rPr>
              <a:t>https://www.intechopen.com/chapters/59402</a:t>
            </a:r>
            <a:r>
              <a:rPr lang="en-IN" dirty="0"/>
              <a:t> </a:t>
            </a:r>
            <a:r>
              <a:rPr lang="en-IN" dirty="0" err="1"/>
              <a:t>doi</a:t>
            </a:r>
            <a:r>
              <a:rPr lang="en-IN" dirty="0"/>
              <a:t>: 10.5772/intechopen.73861</a:t>
            </a:r>
          </a:p>
          <a:p>
            <a:pPr algn="l"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>
                <a:hlinkClick r:id="rId5"/>
              </a:rPr>
              <a:t>https://doi.org/10.3390/robotics12030077</a:t>
            </a:r>
            <a:endParaRPr lang="en-IN" dirty="0"/>
          </a:p>
          <a:p>
            <a:pPr algn="l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Robot-Like Platforms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DF9524-B045-F0E3-87C2-E4BABE05C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3561081" cy="4284491"/>
          </a:xfrm>
        </p:spPr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TurtleBot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Differential drive (TB1-4)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Multi-sensor lineups (TB3-4)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Multi-mode actuators (TB3)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form factor (TB3)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1334A601-AB60-FB24-4C07-B5459AA0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648" y="2859675"/>
            <a:ext cx="3667172" cy="316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DCC184-E4EC-89EA-4B7A-6AAD139B4BBB}"/>
              </a:ext>
            </a:extLst>
          </p:cNvPr>
          <p:cNvSpPr txBox="1"/>
          <p:nvPr/>
        </p:nvSpPr>
        <p:spPr>
          <a:xfrm>
            <a:off x="10054074" y="6022611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TurtleBot.com</a:t>
            </a:r>
            <a:endParaRPr lang="en-US" sz="1000" dirty="0">
              <a:solidFill>
                <a:srgbClr val="747474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F507AC-6AAF-4480-4DCB-ACE191A66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086166"/>
              </p:ext>
            </p:extLst>
          </p:nvPr>
        </p:nvGraphicFramePr>
        <p:xfrm>
          <a:off x="397007" y="3898849"/>
          <a:ext cx="7266469" cy="212376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1680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28862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886092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38384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2718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730333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29320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29320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Version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TurtleBot1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iRobot Create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3000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Asus 1215N Laptop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Gyro, MS Kinect (RGBD-Cam), Encoders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iRobot Create Robot Base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Willow Garage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Nov 2010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$1,400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TurtleBot2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Yujin Kobuki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2200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Asus 1215N Laptop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Gyro, MS Kinect (RGBD-Cam), Encoders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iClebo Kobuki Robot Base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Yujin Robot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Oct 2012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$1,500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TurtleBot3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Burger, Waffle, Waffle Pi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1800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Raspberry Pi (or Intel Joule 570x), OpenCR1.0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2D LiDAR, 9-Axis IMU, Encoders, Pi Camera (Mono-Cam), Intel RealSense RGBD-Cam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DYNAMIXEL Servo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ROBOTIS, OSRF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2017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TurtleBot4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iRobot Create3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1800 mAh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Raspberry Pi 4B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2D LiDAR, Stereo-Depth Camera, 6-Axis IMU, Encoders, Bumper Zones, IR Cliff and Obstacle Sensors, Optical Flow Sensor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iRobot Create3 Drive Actuators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Clearpath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 2022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$1,900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8851"/>
                  </a:ext>
                </a:extLst>
              </a:tr>
            </a:tbl>
          </a:graphicData>
        </a:graphic>
      </p:graphicFrame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A548346-FE41-F4F7-72B0-FB64761DC4B2}"/>
              </a:ext>
            </a:extLst>
          </p:cNvPr>
          <p:cNvSpPr txBox="1">
            <a:spLocks/>
          </p:cNvSpPr>
          <p:nvPr/>
        </p:nvSpPr>
        <p:spPr>
          <a:xfrm>
            <a:off x="3764132" y="1809749"/>
            <a:ext cx="7798688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Affordable cost (TB3)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4"/>
              </a:rPr>
              <a:t>Open hardware (TB3)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5"/>
              </a:rPr>
              <a:t>Open firmware (TB3)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6"/>
              </a:rPr>
              <a:t>Open software (TB1-4)</a:t>
            </a:r>
            <a:endParaRPr lang="en-US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989A75F-E347-B9AC-C8A1-CD4FC7DC9EC4}"/>
              </a:ext>
            </a:extLst>
          </p:cNvPr>
          <p:cNvSpPr txBox="1">
            <a:spLocks/>
          </p:cNvSpPr>
          <p:nvPr/>
        </p:nvSpPr>
        <p:spPr>
          <a:xfrm>
            <a:off x="6418554" y="1809748"/>
            <a:ext cx="5144265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7"/>
              </a:rPr>
              <a:t>ROS enabled (TB1-3)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6"/>
              </a:rPr>
              <a:t>ROS2 enabled (TB3-4)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2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Robot-Like Platforms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DF9524-B045-F0E3-87C2-E4BABE05C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3561081" cy="4284491"/>
          </a:xfrm>
        </p:spPr>
        <p:txBody>
          <a:bodyPr/>
          <a:lstStyle/>
          <a:p>
            <a:r>
              <a:rPr lang="en-US" dirty="0" err="1">
                <a:solidFill>
                  <a:srgbClr val="F16122"/>
                </a:solidFill>
              </a:rPr>
              <a:t>Duckietown</a:t>
            </a:r>
            <a:endParaRPr lang="en-US" dirty="0">
              <a:solidFill>
                <a:srgbClr val="F16122"/>
              </a:solidFill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Differential drive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Scaled robot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Scaled infrastructure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form factor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DCC184-E4EC-89EA-4B7A-6AAD139B4BBB}"/>
              </a:ext>
            </a:extLst>
          </p:cNvPr>
          <p:cNvSpPr txBox="1"/>
          <p:nvPr/>
        </p:nvSpPr>
        <p:spPr>
          <a:xfrm>
            <a:off x="9985144" y="6017184"/>
            <a:ext cx="1577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Duckietown.org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A548346-FE41-F4F7-72B0-FB64761DC4B2}"/>
              </a:ext>
            </a:extLst>
          </p:cNvPr>
          <p:cNvSpPr txBox="1">
            <a:spLocks/>
          </p:cNvSpPr>
          <p:nvPr/>
        </p:nvSpPr>
        <p:spPr>
          <a:xfrm>
            <a:off x="3764132" y="1809749"/>
            <a:ext cx="7798688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Affordable cost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Open hardware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Open firmware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Open software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160FF5-64B2-A27F-C591-2FA646CA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84" y="3808520"/>
            <a:ext cx="4127236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F507AC-6AAF-4480-4DCB-ACE191A66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01079"/>
              </p:ext>
            </p:extLst>
          </p:nvPr>
        </p:nvGraphicFramePr>
        <p:xfrm>
          <a:off x="397007" y="3898849"/>
          <a:ext cx="7266469" cy="669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1680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28862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886092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38384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2718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730333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29320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29320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Version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Duckiebot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1000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Raspberry Pi (or Jetson Nano)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 Camera (Mono-Cam), IMU*, Encoders*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DC Motors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Duckietown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pic>
        <p:nvPicPr>
          <p:cNvPr id="2054" name="Picture 6" descr="AI behind the wheel in Duckietown | ETH Zurich">
            <a:extLst>
              <a:ext uri="{FF2B5EF4-FFF2-40B4-BE49-F238E27FC236}">
                <a16:creationId xmlns:a16="http://schemas.microsoft.com/office/drawing/2014/main" id="{66598C8B-1491-2151-5ECE-AD5F5E20B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7"/>
          <a:stretch/>
        </p:blipFill>
        <p:spPr bwMode="auto">
          <a:xfrm>
            <a:off x="395350" y="4651010"/>
            <a:ext cx="18013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B0B16FA-7FE3-B1AA-B355-60532D364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36" y="4651010"/>
            <a:ext cx="185547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9BD98-DFE0-504A-D7B0-29675EDE6BCC}"/>
              </a:ext>
            </a:extLst>
          </p:cNvPr>
          <p:cNvSpPr txBox="1"/>
          <p:nvPr/>
        </p:nvSpPr>
        <p:spPr>
          <a:xfrm>
            <a:off x="4190260" y="5013644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1400D-5193-1A3B-2E2F-2F662A83E4D1}"/>
              </a:ext>
            </a:extLst>
          </p:cNvPr>
          <p:cNvSpPr txBox="1"/>
          <p:nvPr/>
        </p:nvSpPr>
        <p:spPr>
          <a:xfrm>
            <a:off x="6824062" y="5013644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9B248D-2F1B-6E0B-60BE-E94116E10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662" y="4645584"/>
            <a:ext cx="2105799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603C87-6B14-3881-54D1-B184C01C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680" y="1519973"/>
            <a:ext cx="4429140" cy="21407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6B8661-2684-C950-6DEE-394BA352108A}"/>
              </a:ext>
            </a:extLst>
          </p:cNvPr>
          <p:cNvSpPr txBox="1"/>
          <p:nvPr/>
        </p:nvSpPr>
        <p:spPr>
          <a:xfrm>
            <a:off x="10442000" y="3662275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9"/>
              </a:rPr>
              <a:t>edX.org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11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Car-Like Platforms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AC89CA9-D01A-B7B8-81FD-791E2907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3561081" cy="4284491"/>
          </a:xfrm>
        </p:spPr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Ackermann steered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1/10 scale RC-car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form factor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4554220-EA7F-F38A-92A6-2C952F20069D}"/>
              </a:ext>
            </a:extLst>
          </p:cNvPr>
          <p:cNvSpPr txBox="1">
            <a:spLocks/>
          </p:cNvSpPr>
          <p:nvPr/>
        </p:nvSpPr>
        <p:spPr>
          <a:xfrm>
            <a:off x="3764132" y="1809749"/>
            <a:ext cx="7798688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hlinkClick r:id="rId3"/>
              </a:rPr>
              <a:t>Learning resources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4"/>
              </a:rPr>
              <a:t>Build documentation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5"/>
              </a:rPr>
              <a:t>Racing competitions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University distribution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A21FA74-14AE-CE3B-5EA0-BF9FA6B90D48}"/>
              </a:ext>
            </a:extLst>
          </p:cNvPr>
          <p:cNvSpPr txBox="1">
            <a:spLocks/>
          </p:cNvSpPr>
          <p:nvPr/>
        </p:nvSpPr>
        <p:spPr>
          <a:xfrm>
            <a:off x="6418554" y="1809748"/>
            <a:ext cx="5144265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6"/>
              </a:rPr>
              <a:t>ROS enabled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7"/>
              </a:rPr>
              <a:t>ROS2 enabled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Courier New" panose="02070309020205020404" pitchFamily="49" charset="0"/>
                <a:hlinkClick r:id="rId5"/>
              </a:rPr>
              <a:t>Autoware</a:t>
            </a:r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5"/>
              </a:rPr>
              <a:t> enabled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98125"/>
              </p:ext>
            </p:extLst>
          </p:nvPr>
        </p:nvGraphicFramePr>
        <p:xfrm>
          <a:off x="397007" y="3898849"/>
          <a:ext cx="7266469" cy="669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1680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28862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886092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38384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2718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730333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29320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29320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Version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F1TENTH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Traxxas</a:t>
                      </a: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Slash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4000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Xavier NX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Hokuyo 10LX LIDAR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BLDC Motor, Steering Servo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UPenn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$3,260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FC193B20-8EC5-DDC3-10B7-97F2B4B9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35" y="3898849"/>
            <a:ext cx="3902915" cy="219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10205994" y="6058602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F1TENTH.org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8AEF13-998D-A948-1DD0-90ED378D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7" y="4722639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1BBC429-893F-6553-8B0A-8D52BD7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40" y="4722638"/>
            <a:ext cx="171807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84BBA4-6E1D-CFE0-28AC-093718348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7352" y="4722638"/>
            <a:ext cx="2828649" cy="1371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CB29C7-EDD3-C03D-BC45-74E89F3A467D}"/>
              </a:ext>
            </a:extLst>
          </p:cNvPr>
          <p:cNvSpPr txBox="1"/>
          <p:nvPr/>
        </p:nvSpPr>
        <p:spPr>
          <a:xfrm>
            <a:off x="2161435" y="5085273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2127E-43DF-6CB8-C05F-3D2CBD96C044}"/>
              </a:ext>
            </a:extLst>
          </p:cNvPr>
          <p:cNvSpPr txBox="1"/>
          <p:nvPr/>
        </p:nvSpPr>
        <p:spPr>
          <a:xfrm>
            <a:off x="4190260" y="5085273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349058" y="508527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4106" name="Picture 10" descr="F1TENTH">
            <a:extLst>
              <a:ext uri="{FF2B5EF4-FFF2-40B4-BE49-F238E27FC236}">
                <a16:creationId xmlns:a16="http://schemas.microsoft.com/office/drawing/2014/main" id="{31FDC49C-21D2-7CA2-83C2-F30F224F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823" y="1098007"/>
            <a:ext cx="2728355" cy="27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5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Car-Like Platforms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AC89CA9-D01A-B7B8-81FD-791E2907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3561081" cy="4284491"/>
          </a:xfrm>
        </p:spPr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AutoDRIVE Ecosystem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Ackermann-steer, skid-steer, independent 4WD4WS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1/14 scale open chassis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Scaled infrastructure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form factor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4554220-EA7F-F38A-92A6-2C952F20069D}"/>
              </a:ext>
            </a:extLst>
          </p:cNvPr>
          <p:cNvSpPr txBox="1">
            <a:spLocks/>
          </p:cNvSpPr>
          <p:nvPr/>
        </p:nvSpPr>
        <p:spPr>
          <a:xfrm>
            <a:off x="3764132" y="1809749"/>
            <a:ext cx="7798688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Flexible APIs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High-fidelity simulation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Mechatronic testbed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AD + SC applications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Affordable cost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A21FA74-14AE-CE3B-5EA0-BF9FA6B90D48}"/>
              </a:ext>
            </a:extLst>
          </p:cNvPr>
          <p:cNvSpPr txBox="1">
            <a:spLocks/>
          </p:cNvSpPr>
          <p:nvPr/>
        </p:nvSpPr>
        <p:spPr>
          <a:xfrm>
            <a:off x="6418554" y="1809748"/>
            <a:ext cx="5144265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2"/>
              </a:rPr>
              <a:t>Website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GitHub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4"/>
              </a:rPr>
              <a:t>YouTube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19483"/>
              </p:ext>
            </p:extLst>
          </p:nvPr>
        </p:nvGraphicFramePr>
        <p:xfrm>
          <a:off x="397007" y="3958603"/>
          <a:ext cx="7690551" cy="7134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79129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53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47649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996541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43299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73198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2848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264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Version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44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Nigel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5200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Nano or Jetson Orin Nano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RPLIDAR A-1, Pi-Cameras, Intel RealSense D435i, 9-Axis IMU, 6-Axis IPS, Encoders, Microphone, Steering Feedback, Throttle Feedback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DC Motors, Steering Servo(s)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 + NTU +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9280626" y="6094239"/>
            <a:ext cx="2911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https://autodrive-ecosystem.github.io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8AEF13-998D-A948-1DD0-90ED378D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97007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349058" y="508527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9E6A924-F8B7-2BE8-0985-1E47DF56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8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EAC41F8-ED71-138F-0C60-ADA0272B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69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C70FFB9-17EE-85B6-A7C2-CB630F58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345" y="4767870"/>
            <a:ext cx="24395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4A997DA0-A2CB-0060-CDC8-CDCD742D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0" y="4767870"/>
            <a:ext cx="1422185" cy="14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5ABF1-D506-32E5-BE60-03E4F81CB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381" y="1571625"/>
            <a:ext cx="3609612" cy="30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Car-Like Platforms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AC89CA9-D01A-B7B8-81FD-791E2907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3561081" cy="4284491"/>
          </a:xfrm>
        </p:spPr>
        <p:txBody>
          <a:bodyPr/>
          <a:lstStyle/>
          <a:p>
            <a:r>
              <a:rPr lang="en-US" dirty="0" err="1">
                <a:solidFill>
                  <a:srgbClr val="F16122"/>
                </a:solidFill>
              </a:rPr>
              <a:t>QCar</a:t>
            </a:r>
            <a:endParaRPr lang="en-US" dirty="0">
              <a:solidFill>
                <a:srgbClr val="F16122"/>
              </a:solidFill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Ackermann steered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1/10 scale RC-car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Commercial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form factor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4554220-EA7F-F38A-92A6-2C952F20069D}"/>
              </a:ext>
            </a:extLst>
          </p:cNvPr>
          <p:cNvSpPr txBox="1">
            <a:spLocks/>
          </p:cNvSpPr>
          <p:nvPr/>
        </p:nvSpPr>
        <p:spPr>
          <a:xfrm>
            <a:off x="3764132" y="1809749"/>
            <a:ext cx="7798688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Resources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Sensor-rich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Powerful compute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QUARC-Simulink API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46690"/>
              </p:ext>
            </p:extLst>
          </p:nvPr>
        </p:nvGraphicFramePr>
        <p:xfrm>
          <a:off x="397007" y="3898849"/>
          <a:ext cx="7266469" cy="669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1680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28862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886092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38384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2718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730333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29320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29320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Version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QCar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Traxxas</a:t>
                      </a: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RC Car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3300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TX2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Encoders, 9-Axis IMU, Mono-Cams, RGBD-Camera, 2D LIDAR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BLDC Motor, Steering Servo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Quanser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$20,000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10205994" y="6058602"/>
            <a:ext cx="1428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Quanser.com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2127E-43DF-6CB8-C05F-3D2CBD96C044}"/>
              </a:ext>
            </a:extLst>
          </p:cNvPr>
          <p:cNvSpPr txBox="1"/>
          <p:nvPr/>
        </p:nvSpPr>
        <p:spPr>
          <a:xfrm>
            <a:off x="2586737" y="5085901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595153" y="5083637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C0CED9-DD6A-EE11-F4EA-E90680B75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396001" y="1923767"/>
            <a:ext cx="3953356" cy="17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952524-63A2-64FA-D736-5304901C8956}"/>
              </a:ext>
            </a:extLst>
          </p:cNvPr>
          <p:cNvSpPr txBox="1"/>
          <p:nvPr/>
        </p:nvSpPr>
        <p:spPr>
          <a:xfrm>
            <a:off x="9920761" y="3645937"/>
            <a:ext cx="1428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Quanser.com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1A4E70A-90AA-F9D0-924D-45E916252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873" y="4494041"/>
            <a:ext cx="354287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C984E1C-1010-80CD-53B4-3B381C63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09315" y="4502693"/>
            <a:ext cx="1371600" cy="174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32050D4-D7A4-8147-57F4-BFC12F0FF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7" y="4683733"/>
            <a:ext cx="207818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209FCC32-09AA-2E24-38DF-C2B2D400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41" y="4687002"/>
            <a:ext cx="207818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552D02-F96F-8E3F-21FE-712C44B0DCF6}"/>
              </a:ext>
            </a:extLst>
          </p:cNvPr>
          <p:cNvSpPr txBox="1"/>
          <p:nvPr/>
        </p:nvSpPr>
        <p:spPr>
          <a:xfrm>
            <a:off x="4976773" y="5083636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6166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Platforms</a:t>
            </a:r>
            <a:r>
              <a:rPr lang="en-US" b="0" i="0" dirty="0">
                <a:effectLst/>
                <a:latin typeface="Arial" panose="020B0604020202020204" pitchFamily="34" charset="0"/>
              </a:rPr>
              <a:t> – </a:t>
            </a:r>
            <a:r>
              <a:rPr lang="en-IN" dirty="0"/>
              <a:t>Comparative Analysis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8259847" y="531993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T. Samak, C. Samak, S. </a:t>
            </a:r>
            <a:r>
              <a:rPr lang="en-US" sz="1000" dirty="0" err="1">
                <a:solidFill>
                  <a:srgbClr val="747474"/>
                </a:solidFill>
              </a:rPr>
              <a:t>Kandhasamy</a:t>
            </a:r>
            <a:r>
              <a:rPr lang="en-US" sz="1000" dirty="0">
                <a:solidFill>
                  <a:srgbClr val="747474"/>
                </a:solidFill>
              </a:rPr>
              <a:t>, V. Krovi, and M. Xie, “AutoDRIVE: A Comprehensive, Flexible and Integrated Digital Twin Ecosystem for Autonomous Driving Research &amp; Education,” Robotics, vol. 12, no. 3, p. 77, May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https://doi.org/10.3390/robotics12030077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5265D-4449-BD82-92CA-EF2EFDF2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9" y="1610426"/>
            <a:ext cx="7630668" cy="45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672F23-D4C6-AF10-F08D-3164D973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F71AF1-D8CE-F87C-7514-943B0A6C0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Software Frameworks for Scaled Vehicle Courses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F0E1C-AE87-844F-BC32-EFC17822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1A44A-0F48-D704-4C6A-15A89344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5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74a92416-d9ca-4b07-a40e-6415e67b2c58"/>
    <ds:schemaRef ds:uri="http://purl.org/dc/dcmitype/"/>
    <ds:schemaRef ds:uri="http://schemas.openxmlformats.org/package/2006/metadata/core-properties"/>
    <ds:schemaRef ds:uri="http://purl.org/dc/elements/1.1/"/>
    <ds:schemaRef ds:uri="f41829d9-305b-4af6-8494-753a2a44d29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1728</Words>
  <Application>Microsoft Office PowerPoint</Application>
  <PresentationFormat>Widescreen</PresentationFormat>
  <Paragraphs>412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Hardware &amp; Software for Scaled Vehicle Courses</vt:lpstr>
      <vt:lpstr>Hardware</vt:lpstr>
      <vt:lpstr>Robot-Like Platforms</vt:lpstr>
      <vt:lpstr>Robot-Like Platforms</vt:lpstr>
      <vt:lpstr>Car-Like Platforms</vt:lpstr>
      <vt:lpstr>Car-Like Platforms</vt:lpstr>
      <vt:lpstr>Car-Like Platforms</vt:lpstr>
      <vt:lpstr>Hardware Platforms – Comparative Analysis</vt:lpstr>
      <vt:lpstr>Software</vt:lpstr>
      <vt:lpstr>Robot Operating System (ROS)</vt:lpstr>
      <vt:lpstr>ROS – Overview</vt:lpstr>
      <vt:lpstr>ROS – Resources</vt:lpstr>
      <vt:lpstr>ROS – Deployment Architecture</vt:lpstr>
      <vt:lpstr>ROS – Comparative Analysis</vt:lpstr>
      <vt:lpstr>Autoware Stack</vt:lpstr>
      <vt:lpstr>Autoware Stack</vt:lpstr>
      <vt:lpstr>Autoware Stack</vt:lpstr>
      <vt:lpstr>Baidu Apollo Stack</vt:lpstr>
      <vt:lpstr>Other Frameworks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Tanmay Samak</cp:lastModifiedBy>
  <cp:revision>101</cp:revision>
  <dcterms:created xsi:type="dcterms:W3CDTF">2020-04-29T07:35:04Z</dcterms:created>
  <dcterms:modified xsi:type="dcterms:W3CDTF">2023-09-06T04:26:52Z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